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4" r:id="rId24"/>
    <p:sldId id="292" r:id="rId25"/>
    <p:sldId id="293" r:id="rId26"/>
    <p:sldId id="294" r:id="rId27"/>
    <p:sldId id="295" r:id="rId28"/>
    <p:sldId id="278" r:id="rId29"/>
    <p:sldId id="279" r:id="rId30"/>
    <p:sldId id="280" r:id="rId31"/>
    <p:sldId id="281" r:id="rId32"/>
    <p:sldId id="282" r:id="rId33"/>
    <p:sldId id="284" r:id="rId34"/>
    <p:sldId id="297" r:id="rId35"/>
    <p:sldId id="283" r:id="rId36"/>
    <p:sldId id="286" r:id="rId37"/>
    <p:sldId id="287" r:id="rId38"/>
    <p:sldId id="288" r:id="rId39"/>
    <p:sldId id="289" r:id="rId40"/>
    <p:sldId id="290" r:id="rId41"/>
    <p:sldId id="291" r:id="rId42"/>
    <p:sldId id="298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>
      <p:cViewPr varScale="1">
        <p:scale>
          <a:sx n="74" d="100"/>
          <a:sy n="74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1143000"/>
            <a:ext cx="7772400" cy="4572000"/>
            <a:chOff x="1371600" y="1143000"/>
            <a:chExt cx="7772400" cy="5715000"/>
          </a:xfrm>
          <a:effectLst>
            <a:reflection blurRad="6350" stA="50000" endA="300" endPos="15500" dist="50800" dir="5400000" sy="-100000" algn="bl" rotWithShape="0"/>
          </a:effectLst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6401"/>
            <a:ext cx="6400800" cy="192405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9737"/>
            <a:ext cx="6400800" cy="152286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fld id="{C52F6336-AEC7-4336-AAC7-C1576EEA8FA4}" type="datetimeFigureOut">
              <a:rPr lang="pt-BR" smtClean="0"/>
              <a:pPr/>
              <a:t>20/10/2010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fld id="{85E76B3F-E9A6-4B37-9E48-468DC52F0FA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2286000" y="3794763"/>
            <a:ext cx="45720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6336-AEC7-4336-AAC7-C1576EEA8FA4}" type="datetimeFigureOut">
              <a:rPr lang="pt-BR" smtClean="0"/>
              <a:pPr/>
              <a:t>20/10/2010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6B3F-E9A6-4B37-9E48-468DC52F0F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143000"/>
            <a:ext cx="7772400" cy="5715000"/>
            <a:chOff x="1371600" y="1143000"/>
            <a:chExt cx="7772400" cy="5715000"/>
          </a:xfrm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8801"/>
            <a:ext cx="6553200" cy="454470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1600" y="6574536"/>
            <a:ext cx="2133600" cy="274320"/>
          </a:xfrm>
        </p:spPr>
        <p:txBody>
          <a:bodyPr/>
          <a:lstStyle/>
          <a:p>
            <a:fld id="{C52F6336-AEC7-4336-AAC7-C1576EEA8FA4}" type="datetimeFigureOut">
              <a:rPr lang="pt-BR" smtClean="0"/>
              <a:pPr/>
              <a:t>20/10/2010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74536"/>
            <a:ext cx="2895600" cy="27432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6B3F-E9A6-4B37-9E48-468DC52F0FA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 flipV="1">
            <a:off x="836676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940146" y="3428206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9296" y="152400"/>
            <a:ext cx="734704" cy="5851525"/>
          </a:xfrm>
        </p:spPr>
        <p:txBody>
          <a:bodyPr vert="eaVert" anchor="t" anchorCtr="0"/>
          <a:lstStyle/>
          <a:p>
            <a:r>
              <a:rPr lang="pt-BR" smtClean="0"/>
              <a:t>Clique para editar o estilo do título mestre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6336-AEC7-4336-AAC7-C1576EEA8FA4}" type="datetimeFigureOut">
              <a:rPr lang="pt-BR" smtClean="0"/>
              <a:pPr/>
              <a:t>20/10/2010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6B3F-E9A6-4B37-9E48-468DC52F0F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1143000"/>
            <a:ext cx="7772400" cy="2743200"/>
            <a:chOff x="0" y="1143000"/>
            <a:chExt cx="7772400" cy="2743200"/>
          </a:xfrm>
        </p:grpSpPr>
        <p:sp>
          <p:nvSpPr>
            <p:cNvPr id="9" name="Rectangle 8"/>
            <p:cNvSpPr/>
            <p:nvPr/>
          </p:nvSpPr>
          <p:spPr>
            <a:xfrm>
              <a:off x="0" y="1143000"/>
              <a:ext cx="7772400" cy="2743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371600"/>
              <a:ext cx="7543800" cy="2286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600200"/>
              <a:ext cx="7315200" cy="1828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68580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756848"/>
            <a:ext cx="6858000" cy="64008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>
              <a:buNone/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574536"/>
            <a:ext cx="2133600" cy="274320"/>
          </a:xfrm>
        </p:spPr>
        <p:txBody>
          <a:bodyPr/>
          <a:lstStyle/>
          <a:p>
            <a:fld id="{C52F6336-AEC7-4336-AAC7-C1576EEA8FA4}" type="datetimeFigureOut">
              <a:rPr lang="pt-BR" smtClean="0"/>
              <a:pPr/>
              <a:t>20/10/2010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74536"/>
            <a:ext cx="2895600" cy="27432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fld id="{85E76B3F-E9A6-4B37-9E48-468DC52F0F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536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6336-AEC7-4336-AAC7-C1576EEA8FA4}" type="datetimeFigureOut">
              <a:rPr lang="pt-BR" smtClean="0"/>
              <a:pPr/>
              <a:t>20/10/2010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6B3F-E9A6-4B37-9E48-468DC52F0F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6288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6288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2103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2103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6336-AEC7-4336-AAC7-C1576EEA8FA4}" type="datetimeFigureOut">
              <a:rPr lang="pt-BR" smtClean="0"/>
              <a:pPr/>
              <a:t>20/10/2010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6B3F-E9A6-4B37-9E48-468DC52F0FA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2071048" y="2548267"/>
            <a:ext cx="64008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6336-AEC7-4336-AAC7-C1576EEA8FA4}" type="datetimeFigureOut">
              <a:rPr lang="pt-BR" smtClean="0"/>
              <a:pPr/>
              <a:t>20/10/2010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6B3F-E9A6-4B37-9E48-468DC52F0F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/>
          <p:nvPr/>
        </p:nvGrpSpPr>
        <p:grpSpPr>
          <a:xfrm>
            <a:off x="0" y="0"/>
            <a:ext cx="9144000" cy="6400800"/>
            <a:chOff x="0" y="457200"/>
            <a:chExt cx="9144000" cy="64008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1" name="Rectangle 10"/>
            <p:cNvSpPr/>
            <p:nvPr/>
          </p:nvSpPr>
          <p:spPr>
            <a:xfrm>
              <a:off x="0" y="457200"/>
              <a:ext cx="9144000" cy="6400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685800"/>
              <a:ext cx="8686800" cy="6172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914400"/>
              <a:ext cx="8229600" cy="5943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4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430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fld id="{C52F6336-AEC7-4336-AAC7-C1576EEA8FA4}" type="datetimeFigureOut">
              <a:rPr lang="pt-BR" smtClean="0"/>
              <a:pPr/>
              <a:t>20/10/2010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6B3F-E9A6-4B37-9E48-468DC52F0F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9" name="Rectangle 8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4926013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3600"/>
            <a:ext cx="1371600" cy="38862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6336-AEC7-4336-AAC7-C1576EEA8FA4}" type="datetimeFigureOut">
              <a:rPr lang="pt-BR" smtClean="0"/>
              <a:pPr/>
              <a:t>20/10/2010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6B3F-E9A6-4B37-9E48-468DC52F0FA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Rectangle 12"/>
          <p:cNvSpPr/>
          <p:nvPr/>
        </p:nvSpPr>
        <p:spPr>
          <a:xfrm rot="5400000">
            <a:off x="3268981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4678"/>
            <a:ext cx="7315200" cy="77877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5400000">
            <a:off x="3268980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0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3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5" name="Rectangle 14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7315200" cy="77724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304" y="1828800"/>
            <a:ext cx="4928616" cy="4562856"/>
          </a:xfrm>
          <a:effectLst>
            <a:reflection blurRad="6350" stA="50000" endA="300" endPos="6000" dist="50800" dir="5400000" sy="-100000" algn="bl" rotWithShape="0"/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0552"/>
            <a:ext cx="1371600" cy="38862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57150" prstMaterial="metal">
              <a:bevelT w="25400" h="12700" prst="softRound"/>
            </a:sp3d>
          </a:bodyPr>
          <a:lstStyle>
            <a:lvl1pPr marL="0" indent="0"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6336-AEC7-4336-AAC7-C1576EEA8FA4}" type="datetimeFigureOut">
              <a:rPr lang="pt-BR" smtClean="0"/>
              <a:pPr/>
              <a:t>20/10/2010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6B3F-E9A6-4B37-9E48-468DC52F0F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/>
        </p:nvGrpSpPr>
        <p:grpSpPr>
          <a:xfrm>
            <a:off x="1371600" y="1143000"/>
            <a:ext cx="7772400" cy="5715000"/>
            <a:chOff x="1371600" y="1143000"/>
            <a:chExt cx="7772400" cy="5715000"/>
          </a:xfrm>
        </p:grpSpPr>
        <p:sp>
          <p:nvSpPr>
            <p:cNvPr id="11" name="Rectangle 10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828800"/>
            <a:ext cx="6400800" cy="45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574536"/>
            <a:ext cx="365760" cy="274320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E76B3F-E9A6-4B37-9E48-468DC52F0FA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667000" y="3429000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6553200" y="6574536"/>
            <a:ext cx="2133600" cy="27432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2F6336-AEC7-4336-AAC7-C1576EEA8FA4}" type="datetimeFigureOut">
              <a:rPr lang="pt-BR" smtClean="0"/>
              <a:pPr/>
              <a:t>20/10/2010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28800" y="6574536"/>
            <a:ext cx="2895600" cy="2743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2660177" y="3005919"/>
            <a:ext cx="6248400" cy="8461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estilo do título mestre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effectLst>
            <a:innerShdw blurRad="63500">
              <a:srgbClr val="F1F1F1"/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"/>
        <a:defRPr sz="20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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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3pPr>
      <a:lvl4pPr marL="1377950" indent="-3540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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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GRA&#199;A%20DE%20FATIMA\Documents\GIULI\LIGA\Miastenia%20Gravis\House.2x06.by.Series.Forever(2).av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Miastenia </a:t>
            </a:r>
            <a:r>
              <a:rPr lang="pt-BR" dirty="0" err="1" smtClean="0"/>
              <a:t>Gravis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E Outras Doenças da Junção Neuromuscular</a:t>
            </a:r>
            <a:endParaRPr lang="pt-BR" dirty="0"/>
          </a:p>
        </p:txBody>
      </p:sp>
      <p:pic>
        <p:nvPicPr>
          <p:cNvPr id="1026" name="Picture 2" descr="C:\Users\GRAÇA DE FATIMA\Desktop\Miastenia Gravis\people suffering from mysasthenia gravis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35896" y="1628800"/>
            <a:ext cx="1979935" cy="138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3960440" y="5877272"/>
            <a:ext cx="572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Por Ana Paula Vasconcelos e Giulianna Figueiredo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Diagnóstico</a:t>
            </a:r>
            <a:endParaRPr lang="pt-BR" dirty="0"/>
          </a:p>
        </p:txBody>
      </p:sp>
      <p:sp>
        <p:nvSpPr>
          <p:cNvPr id="6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828800"/>
            <a:ext cx="6521351" cy="4343400"/>
          </a:xfrm>
        </p:spPr>
        <p:txBody>
          <a:bodyPr/>
          <a:lstStyle/>
          <a:p>
            <a:pPr>
              <a:buNone/>
            </a:pPr>
            <a:r>
              <a:rPr lang="pt-BR" sz="2200" dirty="0" smtClean="0"/>
              <a:t>Exame Físico</a:t>
            </a:r>
            <a:r>
              <a:rPr lang="pt-BR" dirty="0" smtClean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 Pesquisa de força motora: tempo abdução do braço de 5 min.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 Ausência de outros sinais neurológicos</a:t>
            </a:r>
          </a:p>
          <a:p>
            <a:pPr>
              <a:buNone/>
            </a:pPr>
            <a:endParaRPr lang="pt-B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573016"/>
            <a:ext cx="3657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Diagnóstico</a:t>
            </a:r>
            <a:endParaRPr lang="pt-BR" dirty="0"/>
          </a:p>
        </p:txBody>
      </p:sp>
      <p:sp>
        <p:nvSpPr>
          <p:cNvPr id="6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828800"/>
            <a:ext cx="6521351" cy="4343400"/>
          </a:xfrm>
        </p:spPr>
        <p:txBody>
          <a:bodyPr/>
          <a:lstStyle/>
          <a:p>
            <a:pPr>
              <a:buNone/>
            </a:pPr>
            <a:r>
              <a:rPr lang="pt-BR" sz="2200" dirty="0" smtClean="0"/>
              <a:t>Teste da </a:t>
            </a:r>
            <a:r>
              <a:rPr lang="pt-BR" sz="2200" dirty="0" err="1" smtClean="0"/>
              <a:t>Anticolinesterase</a:t>
            </a:r>
            <a:r>
              <a:rPr lang="pt-BR" sz="2200" dirty="0" smtClean="0"/>
              <a:t>:</a:t>
            </a:r>
          </a:p>
          <a:p>
            <a:r>
              <a:rPr lang="pt-BR" sz="2200" dirty="0" smtClean="0"/>
              <a:t> 2mg de </a:t>
            </a:r>
            <a:r>
              <a:rPr lang="pt-BR" sz="2200" dirty="0" err="1" smtClean="0"/>
              <a:t>edrôfonio</a:t>
            </a:r>
            <a:r>
              <a:rPr lang="pt-BR" sz="2200" dirty="0" smtClean="0"/>
              <a:t> IV, caso não haja resposta mais 8mg IV.</a:t>
            </a:r>
          </a:p>
          <a:p>
            <a:r>
              <a:rPr lang="pt-BR" sz="2200" dirty="0" smtClean="0"/>
              <a:t> É importante fragmentar a dose pois o paciente pode ser sensível aos efeitos colaterais (náusea e diarréia).</a:t>
            </a:r>
          </a:p>
          <a:p>
            <a:pPr>
              <a:buNone/>
            </a:pPr>
            <a:r>
              <a:rPr lang="pt-BR" sz="2200" dirty="0" smtClean="0"/>
              <a:t> </a:t>
            </a: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Diagnóstico</a:t>
            </a:r>
            <a:endParaRPr lang="pt-BR" dirty="0"/>
          </a:p>
        </p:txBody>
      </p:sp>
      <p:pic>
        <p:nvPicPr>
          <p:cNvPr id="13" name="House.2x06.by.Series.Forever(2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8680237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Diagnóstico</a:t>
            </a:r>
            <a:endParaRPr lang="pt-BR" dirty="0"/>
          </a:p>
        </p:txBody>
      </p:sp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828800"/>
            <a:ext cx="6521351" cy="4343400"/>
          </a:xfrm>
        </p:spPr>
        <p:txBody>
          <a:bodyPr/>
          <a:lstStyle/>
          <a:p>
            <a:pPr>
              <a:buNone/>
            </a:pPr>
            <a:r>
              <a:rPr lang="pt-BR" sz="2200" dirty="0" smtClean="0"/>
              <a:t>Teste </a:t>
            </a:r>
            <a:r>
              <a:rPr lang="pt-BR" sz="2200" dirty="0" err="1" smtClean="0"/>
              <a:t>Eletrodiagnóstico</a:t>
            </a:r>
            <a:r>
              <a:rPr lang="pt-BR" sz="2200" dirty="0" smtClean="0"/>
              <a:t>:</a:t>
            </a:r>
          </a:p>
          <a:p>
            <a:r>
              <a:rPr lang="pt-BR" sz="2200" dirty="0" smtClean="0"/>
              <a:t> A </a:t>
            </a:r>
            <a:r>
              <a:rPr lang="pt-BR" sz="2200" dirty="0" err="1" smtClean="0"/>
              <a:t>eletromiografia</a:t>
            </a:r>
            <a:r>
              <a:rPr lang="pt-BR" sz="2200" dirty="0" smtClean="0"/>
              <a:t> é feita aplicando choques elétricos no </a:t>
            </a:r>
            <a:r>
              <a:rPr lang="pt-BR" sz="2200" dirty="0" err="1" smtClean="0"/>
              <a:t>musculo</a:t>
            </a:r>
            <a:r>
              <a:rPr lang="pt-BR" sz="2200" dirty="0" smtClean="0"/>
              <a:t> em uma </a:t>
            </a:r>
            <a:r>
              <a:rPr lang="pt-BR" sz="2200" dirty="0" err="1" smtClean="0"/>
              <a:t>frequancia</a:t>
            </a:r>
            <a:r>
              <a:rPr lang="pt-BR" sz="2200" dirty="0" smtClean="0"/>
              <a:t> de 2-3Hz.</a:t>
            </a:r>
          </a:p>
          <a:p>
            <a:r>
              <a:rPr lang="pt-BR" sz="2200" dirty="0" smtClean="0"/>
              <a:t> Pacientes normais não apresentariam alterações na amplitude dos potenciais de ação.  Já os </a:t>
            </a:r>
            <a:r>
              <a:rPr lang="pt-BR" sz="2200" dirty="0" err="1" smtClean="0"/>
              <a:t>miastênicos</a:t>
            </a:r>
            <a:r>
              <a:rPr lang="pt-BR" sz="2200" dirty="0" smtClean="0"/>
              <a:t> tem um rápida redução desta. </a:t>
            </a:r>
          </a:p>
          <a:p>
            <a:pPr>
              <a:buNone/>
            </a:pPr>
            <a:r>
              <a:rPr lang="pt-BR" sz="2200" dirty="0" smtClean="0"/>
              <a:t> </a:t>
            </a: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Diagnóstico</a:t>
            </a:r>
            <a:endParaRPr lang="pt-BR" dirty="0"/>
          </a:p>
        </p:txBody>
      </p:sp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828800"/>
            <a:ext cx="6521351" cy="4343400"/>
          </a:xfrm>
        </p:spPr>
        <p:txBody>
          <a:bodyPr/>
          <a:lstStyle/>
          <a:p>
            <a:pPr>
              <a:buNone/>
            </a:pPr>
            <a:r>
              <a:rPr lang="pt-BR" sz="2200" dirty="0" smtClean="0"/>
              <a:t>Teste </a:t>
            </a:r>
            <a:r>
              <a:rPr lang="pt-BR" sz="2200" dirty="0" err="1" smtClean="0"/>
              <a:t>Eletrodiagnóstico</a:t>
            </a:r>
            <a:r>
              <a:rPr lang="pt-BR" sz="2200" dirty="0" smtClean="0"/>
              <a:t>:</a:t>
            </a:r>
          </a:p>
          <a:p>
            <a:r>
              <a:rPr lang="pt-BR" sz="2200" dirty="0" smtClean="0"/>
              <a:t> A </a:t>
            </a:r>
            <a:r>
              <a:rPr lang="pt-BR" sz="2200" dirty="0" err="1" smtClean="0"/>
              <a:t>eletromiografia</a:t>
            </a:r>
            <a:r>
              <a:rPr lang="pt-BR" sz="2200" dirty="0" smtClean="0"/>
              <a:t> é feita aplicando choques elétricos no </a:t>
            </a:r>
            <a:r>
              <a:rPr lang="pt-BR" sz="2200" dirty="0" err="1" smtClean="0"/>
              <a:t>musculo</a:t>
            </a:r>
            <a:r>
              <a:rPr lang="pt-BR" sz="2200" dirty="0" smtClean="0"/>
              <a:t> em uma </a:t>
            </a:r>
            <a:r>
              <a:rPr lang="pt-BR" sz="2200" dirty="0" err="1" smtClean="0"/>
              <a:t>frequancia</a:t>
            </a:r>
            <a:r>
              <a:rPr lang="pt-BR" sz="2200" dirty="0" smtClean="0"/>
              <a:t> de 2-3Hz.</a:t>
            </a:r>
          </a:p>
          <a:p>
            <a:r>
              <a:rPr lang="pt-BR" sz="2200" dirty="0" smtClean="0"/>
              <a:t> Pacientes normais não apresentariam alterações na amplitude dos potenciais de ação.  Já os </a:t>
            </a:r>
            <a:r>
              <a:rPr lang="pt-BR" sz="2200" dirty="0" err="1" smtClean="0"/>
              <a:t>miastênicos</a:t>
            </a:r>
            <a:r>
              <a:rPr lang="pt-BR" sz="2200" dirty="0" smtClean="0"/>
              <a:t> tem um rápida redução desta. </a:t>
            </a:r>
          </a:p>
          <a:p>
            <a:pPr>
              <a:buNone/>
            </a:pPr>
            <a:r>
              <a:rPr lang="pt-BR" sz="2200" dirty="0" smtClean="0"/>
              <a:t> </a:t>
            </a: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Diagnóstico</a:t>
            </a:r>
            <a:endParaRPr lang="pt-BR" dirty="0"/>
          </a:p>
        </p:txBody>
      </p:sp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828800"/>
            <a:ext cx="6521351" cy="4343400"/>
          </a:xfrm>
        </p:spPr>
        <p:txBody>
          <a:bodyPr/>
          <a:lstStyle/>
          <a:p>
            <a:pPr>
              <a:buNone/>
            </a:pPr>
            <a:r>
              <a:rPr lang="pt-BR" sz="2200" dirty="0" smtClean="0"/>
              <a:t>Teste </a:t>
            </a:r>
            <a:r>
              <a:rPr lang="pt-BR" sz="2200" dirty="0" err="1" smtClean="0"/>
              <a:t>Eletrodiagnóstico</a:t>
            </a:r>
            <a:r>
              <a:rPr lang="pt-BR" sz="2200" dirty="0" smtClean="0"/>
              <a:t>:</a:t>
            </a:r>
          </a:p>
          <a:p>
            <a:pPr>
              <a:buNone/>
            </a:pPr>
            <a:r>
              <a:rPr lang="pt-BR" sz="2200" dirty="0" smtClean="0"/>
              <a:t> </a:t>
            </a: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8880"/>
            <a:ext cx="2623580" cy="3933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80928"/>
            <a:ext cx="3502710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Diagnóstico</a:t>
            </a:r>
            <a:endParaRPr lang="pt-BR" dirty="0"/>
          </a:p>
        </p:txBody>
      </p:sp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828800"/>
            <a:ext cx="6521351" cy="4343400"/>
          </a:xfrm>
        </p:spPr>
        <p:txBody>
          <a:bodyPr/>
          <a:lstStyle/>
          <a:p>
            <a:pPr>
              <a:buNone/>
            </a:pPr>
            <a:r>
              <a:rPr lang="pt-BR" sz="2200" dirty="0" smtClean="0"/>
              <a:t>Teste Sorológico:</a:t>
            </a:r>
          </a:p>
          <a:p>
            <a:r>
              <a:rPr lang="pt-BR" sz="2200" dirty="0" smtClean="0"/>
              <a:t> Detecção de anticorpos anti- </a:t>
            </a:r>
            <a:r>
              <a:rPr lang="pt-BR" sz="2200" dirty="0" err="1" smtClean="0"/>
              <a:t>RACh</a:t>
            </a:r>
            <a:endParaRPr lang="pt-BR" sz="2200" dirty="0" smtClean="0"/>
          </a:p>
          <a:p>
            <a:r>
              <a:rPr lang="pt-BR" sz="2200" dirty="0" smtClean="0"/>
              <a:t>A presença praticamente confirma o diagnóstico</a:t>
            </a:r>
          </a:p>
          <a:p>
            <a:r>
              <a:rPr lang="pt-BR" sz="2200" dirty="0" smtClean="0"/>
              <a:t>A ausência não descarta o diagnóstico </a:t>
            </a: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Diagnóstico</a:t>
            </a:r>
            <a:endParaRPr lang="pt-BR" dirty="0"/>
          </a:p>
        </p:txBody>
      </p:sp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828800"/>
            <a:ext cx="6521351" cy="4343400"/>
          </a:xfrm>
        </p:spPr>
        <p:txBody>
          <a:bodyPr/>
          <a:lstStyle/>
          <a:p>
            <a:pPr>
              <a:buNone/>
            </a:pPr>
            <a:r>
              <a:rPr lang="pt-BR" sz="2200" dirty="0" smtClean="0"/>
              <a:t>TC de Tórax:</a:t>
            </a:r>
          </a:p>
          <a:p>
            <a:r>
              <a:rPr lang="pt-BR" sz="2200" dirty="0" smtClean="0"/>
              <a:t> Avaliar o timo</a:t>
            </a:r>
            <a:endParaRPr lang="pt-BR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140968"/>
            <a:ext cx="3175001" cy="249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aixaDeTexto 5"/>
          <p:cNvSpPr txBox="1"/>
          <p:nvPr/>
        </p:nvSpPr>
        <p:spPr>
          <a:xfrm>
            <a:off x="3563888" y="57332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Seta 2- Timo normal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Diagnóstico</a:t>
            </a:r>
            <a:endParaRPr lang="pt-BR" dirty="0"/>
          </a:p>
        </p:txBody>
      </p:sp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828800"/>
            <a:ext cx="6521351" cy="4343400"/>
          </a:xfrm>
        </p:spPr>
        <p:txBody>
          <a:bodyPr/>
          <a:lstStyle/>
          <a:p>
            <a:pPr>
              <a:buNone/>
            </a:pPr>
            <a:r>
              <a:rPr lang="pt-BR" sz="2200" dirty="0" smtClean="0"/>
              <a:t>Biopsia de Tecido Muscular:</a:t>
            </a:r>
          </a:p>
          <a:p>
            <a:r>
              <a:rPr lang="pt-BR" sz="2200" dirty="0" smtClean="0"/>
              <a:t> Fibras musculares atrofiadas</a:t>
            </a:r>
            <a:endParaRPr lang="pt-B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96952"/>
            <a:ext cx="4472930" cy="2997090"/>
          </a:xfrm>
          <a:prstGeom prst="roundRect">
            <a:avLst>
              <a:gd name="adj" fmla="val 807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772816"/>
            <a:ext cx="6521351" cy="4399384"/>
          </a:xfrm>
        </p:spPr>
        <p:txBody>
          <a:bodyPr/>
          <a:lstStyle/>
          <a:p>
            <a:pPr>
              <a:buNone/>
            </a:pPr>
            <a:r>
              <a:rPr lang="pt-BR" sz="2200" dirty="0" smtClean="0"/>
              <a:t>Medicação</a:t>
            </a:r>
            <a:r>
              <a:rPr lang="pt-BR" dirty="0" smtClean="0"/>
              <a:t>:</a:t>
            </a:r>
          </a:p>
          <a:p>
            <a:pPr algn="just"/>
            <a:r>
              <a:rPr lang="pt-BR" dirty="0" smtClean="0"/>
              <a:t> I- Drogas </a:t>
            </a:r>
            <a:r>
              <a:rPr lang="pt-BR" dirty="0" err="1" smtClean="0"/>
              <a:t>anticolinesterásicas</a:t>
            </a:r>
            <a:r>
              <a:rPr lang="pt-BR" dirty="0" smtClean="0"/>
              <a:t>- </a:t>
            </a:r>
            <a:r>
              <a:rPr lang="pt-BR" dirty="0" err="1" smtClean="0"/>
              <a:t>piridostigmina</a:t>
            </a:r>
            <a:r>
              <a:rPr lang="pt-BR" dirty="0" smtClean="0"/>
              <a:t> 60mg de 4 em 4 horas com paciente desperto. Efeitos colaterais: cólicas abdominais, náuseas e diarréia.</a:t>
            </a:r>
          </a:p>
          <a:p>
            <a:pPr algn="just"/>
            <a:r>
              <a:rPr lang="pt-BR" dirty="0" smtClean="0"/>
              <a:t> II- Corticóides- Prednisona 1mg/kg/dia </a:t>
            </a:r>
          </a:p>
          <a:p>
            <a:pPr algn="just"/>
            <a:r>
              <a:rPr lang="pt-BR" dirty="0" smtClean="0"/>
              <a:t> III- Imunossupressores- Azatioprina </a:t>
            </a:r>
            <a:r>
              <a:rPr lang="es-ES" dirty="0" smtClean="0"/>
              <a:t>2-3 mg/kg/</a:t>
            </a:r>
            <a:r>
              <a:rPr lang="es-ES" dirty="0" err="1" smtClean="0"/>
              <a:t>dia</a:t>
            </a:r>
            <a:r>
              <a:rPr lang="es-ES" dirty="0" smtClean="0"/>
              <a:t>. </a:t>
            </a:r>
            <a:r>
              <a:rPr lang="es-ES" dirty="0" err="1" smtClean="0"/>
              <a:t>Efeitos</a:t>
            </a:r>
            <a:r>
              <a:rPr lang="es-ES" dirty="0" smtClean="0"/>
              <a:t> </a:t>
            </a:r>
            <a:r>
              <a:rPr lang="es-ES" dirty="0" err="1" smtClean="0"/>
              <a:t>Colaterais</a:t>
            </a:r>
            <a:r>
              <a:rPr lang="es-ES" dirty="0" smtClean="0"/>
              <a:t>: </a:t>
            </a:r>
            <a:r>
              <a:rPr lang="es-ES" dirty="0" err="1" smtClean="0"/>
              <a:t>Febre</a:t>
            </a:r>
            <a:r>
              <a:rPr lang="es-ES" dirty="0" smtClean="0"/>
              <a:t>, náuseas, </a:t>
            </a:r>
            <a:r>
              <a:rPr lang="es-ES" dirty="0" err="1" smtClean="0"/>
              <a:t>vômitos</a:t>
            </a:r>
            <a:r>
              <a:rPr lang="es-ES" dirty="0" smtClean="0"/>
              <a:t>, </a:t>
            </a:r>
            <a:r>
              <a:rPr lang="es-ES" dirty="0" err="1" smtClean="0"/>
              <a:t>depressão</a:t>
            </a:r>
            <a:r>
              <a:rPr lang="es-ES" dirty="0" smtClean="0"/>
              <a:t> da medula </a:t>
            </a:r>
            <a:r>
              <a:rPr lang="es-ES" dirty="0" err="1" smtClean="0"/>
              <a:t>óssea</a:t>
            </a:r>
            <a:r>
              <a:rPr lang="es-ES" dirty="0" smtClean="0"/>
              <a:t>, </a:t>
            </a:r>
            <a:r>
              <a:rPr lang="es-ES" dirty="0" err="1" smtClean="0"/>
              <a:t>hepatotoxicidade</a:t>
            </a:r>
            <a:r>
              <a:rPr lang="es-ES" dirty="0" smtClean="0"/>
              <a:t> e neoplasias. </a:t>
            </a:r>
            <a:endParaRPr lang="pt-BR" dirty="0" smtClean="0"/>
          </a:p>
          <a:p>
            <a:pPr algn="just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Tratamento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1800">
            <a:off x="4712662" y="4872330"/>
            <a:ext cx="898573" cy="1489348"/>
          </a:xfrm>
          <a:prstGeom prst="roundRect">
            <a:avLst>
              <a:gd name="adj" fmla="val 3243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051720" y="1772816"/>
            <a:ext cx="6449343" cy="2232248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/>
              <a:t> É um distúrbio neuromuscular caracterizado por fraqueza e fatigabilidade dos músculos esqueléticos.</a:t>
            </a:r>
          </a:p>
          <a:p>
            <a:pPr algn="just"/>
            <a:r>
              <a:rPr lang="pt-BR" sz="2200" dirty="0" smtClean="0"/>
              <a:t> Ela é adquirida como um distúrbio auto-imune</a:t>
            </a:r>
            <a:endParaRPr lang="pt-BR" sz="22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Definição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772816"/>
            <a:ext cx="6521351" cy="4399384"/>
          </a:xfrm>
        </p:spPr>
        <p:txBody>
          <a:bodyPr/>
          <a:lstStyle/>
          <a:p>
            <a:pPr>
              <a:buNone/>
            </a:pPr>
            <a:r>
              <a:rPr lang="pt-BR" sz="2200" dirty="0" smtClean="0"/>
              <a:t>Cirurgia</a:t>
            </a:r>
            <a:r>
              <a:rPr lang="pt-BR" dirty="0" smtClean="0"/>
              <a:t>:</a:t>
            </a:r>
          </a:p>
          <a:p>
            <a:r>
              <a:rPr lang="pt-BR" dirty="0" smtClean="0"/>
              <a:t> A </a:t>
            </a:r>
            <a:r>
              <a:rPr lang="pt-BR" b="1" dirty="0" err="1" smtClean="0"/>
              <a:t>timectomia</a:t>
            </a:r>
            <a:r>
              <a:rPr lang="pt-BR" dirty="0" smtClean="0"/>
              <a:t> melhora a qualidade de vida em cerca de 70% dos pacientes com MG. </a:t>
            </a:r>
            <a:endParaRPr lang="pt-BR" b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Tratamento</a:t>
            </a:r>
            <a:endParaRPr lang="pt-B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6757" y="3068960"/>
            <a:ext cx="2899419" cy="2718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aixaDeTexto 5"/>
          <p:cNvSpPr txBox="1"/>
          <p:nvPr/>
        </p:nvSpPr>
        <p:spPr>
          <a:xfrm>
            <a:off x="3779912" y="57332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Timo normal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772816"/>
            <a:ext cx="6521351" cy="4399384"/>
          </a:xfrm>
        </p:spPr>
        <p:txBody>
          <a:bodyPr/>
          <a:lstStyle/>
          <a:p>
            <a:pPr>
              <a:buNone/>
            </a:pPr>
            <a:r>
              <a:rPr lang="pt-BR" sz="2200" dirty="0" err="1" smtClean="0"/>
              <a:t>Plasmaferese</a:t>
            </a:r>
            <a:r>
              <a:rPr lang="pt-BR" dirty="0" smtClean="0"/>
              <a:t>:</a:t>
            </a:r>
          </a:p>
          <a:p>
            <a:r>
              <a:rPr lang="pt-BR" dirty="0" smtClean="0"/>
              <a:t>2-3L/dia</a:t>
            </a:r>
          </a:p>
          <a:p>
            <a:r>
              <a:rPr lang="pt-BR" dirty="0" smtClean="0"/>
              <a:t> Efeitos transitórios. Utilizada na preparação para </a:t>
            </a:r>
            <a:r>
              <a:rPr lang="pt-BR" dirty="0" err="1" smtClean="0"/>
              <a:t>timectomia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Tratamento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239" y="3408387"/>
            <a:ext cx="4010025" cy="2828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772816"/>
            <a:ext cx="6521351" cy="4399384"/>
          </a:xfrm>
        </p:spPr>
        <p:txBody>
          <a:bodyPr/>
          <a:lstStyle/>
          <a:p>
            <a:pPr>
              <a:buNone/>
            </a:pPr>
            <a:r>
              <a:rPr lang="pt-BR" sz="2200" dirty="0" smtClean="0"/>
              <a:t>Ventilação assistida</a:t>
            </a:r>
            <a:r>
              <a:rPr lang="pt-BR" dirty="0" smtClean="0"/>
              <a:t>:</a:t>
            </a:r>
          </a:p>
          <a:p>
            <a:r>
              <a:rPr lang="pt-BR" dirty="0" smtClean="0"/>
              <a:t> Na crise </a:t>
            </a:r>
            <a:r>
              <a:rPr lang="pt-BR" dirty="0" err="1" smtClean="0"/>
              <a:t>miastênica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Tratamento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140968"/>
            <a:ext cx="4464496" cy="2825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772816"/>
            <a:ext cx="6521351" cy="4399384"/>
          </a:xfrm>
        </p:spPr>
        <p:txBody>
          <a:bodyPr/>
          <a:lstStyle/>
          <a:p>
            <a:pPr>
              <a:buNone/>
            </a:pPr>
            <a:r>
              <a:rPr lang="pt-BR" sz="2200" dirty="0" smtClean="0"/>
              <a:t>Terapias Complementares</a:t>
            </a:r>
            <a:r>
              <a:rPr lang="pt-BR" dirty="0" smtClean="0"/>
              <a:t>:</a:t>
            </a:r>
          </a:p>
          <a:p>
            <a:r>
              <a:rPr lang="pt-BR" dirty="0" smtClean="0"/>
              <a:t> Exercícios físicos, fisioterapia, hidroterapia ou terapia ocupacional.</a:t>
            </a:r>
          </a:p>
          <a:p>
            <a:r>
              <a:rPr lang="pt-BR" dirty="0" smtClean="0"/>
              <a:t>Adaptam o individuo as atividades cotidianas, além da manutenção da saúde cardiovascular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Tratamento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Relato de Caso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057400" y="1828800"/>
            <a:ext cx="6400800" cy="3112368"/>
          </a:xfrm>
          <a:noFill/>
          <a:ln>
            <a:solidFill>
              <a:schemeClr val="accent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pt-BR" sz="1600" dirty="0" smtClean="0"/>
              <a:t> 		Paciente do sexo feminino, 55 anos, branca, com história de </a:t>
            </a:r>
            <a:r>
              <a:rPr lang="pt-BR" sz="1600" dirty="0" err="1" smtClean="0"/>
              <a:t>disfagia</a:t>
            </a:r>
            <a:r>
              <a:rPr lang="pt-BR" sz="1600" dirty="0" smtClean="0"/>
              <a:t>, ptose palpebral à esquerda e fraqueza muscular nos membros superiores há aproximadamente 3 meses. Ao exame físico, apresentava ausência de déficit motor ou alterações sensitivas, com força motora preservada Grau 3, </a:t>
            </a:r>
            <a:r>
              <a:rPr lang="pt-BR" sz="1600" dirty="0" err="1" smtClean="0"/>
              <a:t>Glasgow</a:t>
            </a:r>
            <a:r>
              <a:rPr lang="pt-BR" sz="1600" dirty="0" smtClean="0"/>
              <a:t> 15, reflexo cutâneo plantar em flexão bilateral, pupilas </a:t>
            </a:r>
            <a:r>
              <a:rPr lang="pt-BR" sz="1600" dirty="0" err="1" smtClean="0"/>
              <a:t>isocóricas</a:t>
            </a:r>
            <a:r>
              <a:rPr lang="pt-BR" sz="1600" dirty="0" smtClean="0"/>
              <a:t> e </a:t>
            </a:r>
            <a:r>
              <a:rPr lang="pt-BR" sz="1600" dirty="0" err="1" smtClean="0"/>
              <a:t>fotorreativas</a:t>
            </a:r>
            <a:r>
              <a:rPr lang="pt-BR" sz="1600" dirty="0" smtClean="0"/>
              <a:t>. Apresentava ainda dificuldade para cerrar a pálpebra esquerda. A prova terapêutica com </a:t>
            </a:r>
            <a:r>
              <a:rPr lang="pt-BR" sz="1600" dirty="0" err="1" smtClean="0"/>
              <a:t>neostigmina</a:t>
            </a:r>
            <a:r>
              <a:rPr lang="pt-BR" sz="1600" dirty="0" smtClean="0"/>
              <a:t> evidenciou melhora da </a:t>
            </a:r>
            <a:r>
              <a:rPr lang="pt-BR" sz="1600" dirty="0" err="1" smtClean="0"/>
              <a:t>disfagia</a:t>
            </a:r>
            <a:r>
              <a:rPr lang="pt-BR" sz="1600" dirty="0" smtClean="0"/>
              <a:t> e ptose palpebral.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Diagnóstico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Radiografia de Tórax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TC de Tórax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288" y="2661714"/>
            <a:ext cx="3108325" cy="2999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2738" y="2780928"/>
            <a:ext cx="3108325" cy="2572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aixaDeTexto 8"/>
          <p:cNvSpPr txBox="1"/>
          <p:nvPr/>
        </p:nvSpPr>
        <p:spPr>
          <a:xfrm>
            <a:off x="2051720" y="5805264"/>
            <a:ext cx="309634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 Imagem ocupando o mediastino médio com projeção à direita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436096" y="5517232"/>
            <a:ext cx="309634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Presença de massa no mediastino médio 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Tratamento</a:t>
            </a:r>
            <a:endParaRPr lang="pt-B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2440" y="2204864"/>
            <a:ext cx="3810000" cy="2733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Espaço Reservado para Texto 2"/>
          <p:cNvSpPr>
            <a:spLocks noGrp="1"/>
          </p:cNvSpPr>
          <p:nvPr>
            <p:ph type="body" idx="4294967295"/>
          </p:nvPr>
        </p:nvSpPr>
        <p:spPr>
          <a:xfrm>
            <a:off x="1907704" y="1628800"/>
            <a:ext cx="3108325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Toracotomia mediana: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35696" y="2132856"/>
            <a:ext cx="2736304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Volumosa massa ocupando o mediastino médio em situação </a:t>
            </a:r>
            <a:r>
              <a:rPr lang="pt-BR" dirty="0" err="1" smtClean="0"/>
              <a:t>justa-pericárdica</a:t>
            </a:r>
            <a:r>
              <a:rPr lang="pt-BR" dirty="0" smtClean="0"/>
              <a:t> que iniciava-se logo abaixo da junção da veia cava superior com o átrio direito, estendendo-se lateralmente para a direita e, </a:t>
            </a:r>
            <a:r>
              <a:rPr lang="pt-BR" dirty="0" err="1" smtClean="0"/>
              <a:t>distalmente</a:t>
            </a:r>
            <a:r>
              <a:rPr lang="pt-BR" dirty="0" smtClean="0"/>
              <a:t>, em direção ao diafragma. 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Pós-operatório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Evolução satisfatória, paciente recebeu alta do 5º dia.</a:t>
            </a:r>
          </a:p>
          <a:p>
            <a:pPr algn="just"/>
            <a:r>
              <a:rPr lang="pt-BR" dirty="0" smtClean="0"/>
              <a:t>A paciente foi encaminhada ao oncologista para tratamento coadjuvante </a:t>
            </a:r>
            <a:r>
              <a:rPr lang="pt-BR" dirty="0" err="1" smtClean="0"/>
              <a:t>quimio</a:t>
            </a:r>
            <a:r>
              <a:rPr lang="pt-BR" dirty="0" smtClean="0"/>
              <a:t> e radioterápico. </a:t>
            </a:r>
          </a:p>
          <a:p>
            <a:pPr algn="just"/>
            <a:r>
              <a:rPr lang="pt-BR" dirty="0" smtClean="0"/>
              <a:t>Decorridos 28 meses após a intervenção, apresenta-se em boas condições e assintomática.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772816"/>
            <a:ext cx="6521351" cy="144016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 Miastenia Induzida por fármacos</a:t>
            </a:r>
          </a:p>
          <a:p>
            <a:r>
              <a:rPr lang="pt-BR" dirty="0" smtClean="0"/>
              <a:t> Síndrome </a:t>
            </a:r>
            <a:r>
              <a:rPr lang="pt-BR" dirty="0" err="1" smtClean="0"/>
              <a:t>Miastênica</a:t>
            </a:r>
            <a:r>
              <a:rPr lang="pt-BR" dirty="0" smtClean="0"/>
              <a:t> de Lambert-Eaton</a:t>
            </a:r>
          </a:p>
          <a:p>
            <a:r>
              <a:rPr lang="pt-BR" dirty="0" smtClean="0"/>
              <a:t>Botulismo 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Diagnóstico Diferencial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1979712" y="3284984"/>
            <a:ext cx="6521351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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Hipertireoidismo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D. Graves (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miopatia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por 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tireotoxicose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"/>
              <a:tabLst/>
              <a:defRPr/>
            </a:pPr>
            <a:r>
              <a:rPr kumimoji="0" lang="pt-B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Hipotireoidismo- Causa </a:t>
            </a:r>
            <a:r>
              <a:rPr kumimoji="0" lang="pt-BR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miopatia</a:t>
            </a:r>
            <a:endParaRPr kumimoji="0" lang="pt-BR" sz="18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"/>
              <a:tabLst/>
              <a:defRPr/>
            </a:pPr>
            <a:r>
              <a:rPr lang="pt-BR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Síndrome de </a:t>
            </a:r>
            <a:r>
              <a:rPr lang="pt-BR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Guillen</a:t>
            </a:r>
            <a:r>
              <a:rPr lang="pt-BR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Barré</a:t>
            </a:r>
            <a:endParaRPr lang="pt-BR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"/>
              <a:tabLst/>
              <a:defRPr/>
            </a:pPr>
            <a:r>
              <a:rPr kumimoji="0" lang="pt-B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Distrofias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Miastenia Induzida por Fármacos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Bloqueio Neuromuscular Induzido por Antibióticos</a:t>
            </a:r>
          </a:p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5576" y="4149080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005064"/>
            <a:ext cx="3389410" cy="2454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07704" y="1828800"/>
            <a:ext cx="6593359" cy="4343400"/>
          </a:xfrm>
        </p:spPr>
        <p:txBody>
          <a:bodyPr/>
          <a:lstStyle/>
          <a:p>
            <a:pPr algn="just"/>
            <a:r>
              <a:rPr lang="pt-BR" dirty="0" smtClean="0"/>
              <a:t>Não é rara</a:t>
            </a:r>
          </a:p>
          <a:p>
            <a:pPr algn="just"/>
            <a:r>
              <a:rPr lang="pt-BR" dirty="0" smtClean="0"/>
              <a:t> Prevalência de 118 a 150 por milhão</a:t>
            </a:r>
          </a:p>
          <a:p>
            <a:pPr algn="just"/>
            <a:r>
              <a:rPr lang="pt-BR" dirty="0" smtClean="0"/>
              <a:t> Acomete </a:t>
            </a:r>
            <a:r>
              <a:rPr lang="pt-BR" dirty="0" err="1" smtClean="0"/>
              <a:t>individuos</a:t>
            </a:r>
            <a:r>
              <a:rPr lang="pt-BR" dirty="0" smtClean="0"/>
              <a:t> de todas as faixas etárias, sendo maior a incidência em mulheres na 2ª e 3ª </a:t>
            </a:r>
            <a:r>
              <a:rPr lang="pt-BR" dirty="0" err="1" smtClean="0"/>
              <a:t>decadas</a:t>
            </a:r>
            <a:r>
              <a:rPr lang="pt-BR" dirty="0" smtClean="0"/>
              <a:t> de vida e nos homens da 5ª e na 6ª. </a:t>
            </a:r>
          </a:p>
          <a:p>
            <a:pPr algn="just"/>
            <a:r>
              <a:rPr lang="pt-BR" dirty="0" smtClean="0"/>
              <a:t> Até os 40 anos a incidência nas mulheres é maior que nos homens, após esta idade a incidência é igual para ambos os sexos. 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Epidemiologia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700808"/>
            <a:ext cx="6521351" cy="4471392"/>
          </a:xfrm>
        </p:spPr>
        <p:txBody>
          <a:bodyPr/>
          <a:lstStyle/>
          <a:p>
            <a:r>
              <a:rPr lang="pt-BR" dirty="0" smtClean="0"/>
              <a:t> Antibióticos </a:t>
            </a:r>
            <a:r>
              <a:rPr lang="pt-BR" dirty="0" err="1" smtClean="0"/>
              <a:t>aminoglicosídicos</a:t>
            </a:r>
            <a:r>
              <a:rPr lang="pt-BR" dirty="0" smtClean="0"/>
              <a:t> ou polipeptídicos podem causar um bloqueio na transmissão neuromuscular.</a:t>
            </a:r>
          </a:p>
          <a:p>
            <a:r>
              <a:rPr lang="pt-BR" dirty="0" smtClean="0"/>
              <a:t> Tanto as manifestações clínicas quanto o título de anticorpos a </a:t>
            </a:r>
            <a:r>
              <a:rPr lang="pt-BR" dirty="0" err="1" smtClean="0"/>
              <a:t>RACh</a:t>
            </a:r>
            <a:r>
              <a:rPr lang="pt-BR" dirty="0" smtClean="0"/>
              <a:t> são parecidos com o da </a:t>
            </a:r>
            <a:r>
              <a:rPr lang="pt-BR" dirty="0" err="1" smtClean="0"/>
              <a:t>miastenia</a:t>
            </a:r>
            <a:r>
              <a:rPr lang="pt-BR" dirty="0" smtClean="0"/>
              <a:t> </a:t>
            </a:r>
            <a:r>
              <a:rPr lang="pt-BR" dirty="0" err="1" smtClean="0"/>
              <a:t>gravis</a:t>
            </a:r>
            <a:r>
              <a:rPr lang="pt-BR" dirty="0" smtClean="0"/>
              <a:t>, mas ambos desaparecem ao suspender o medicamento. </a:t>
            </a:r>
          </a:p>
          <a:p>
            <a:r>
              <a:rPr lang="pt-BR" dirty="0" smtClean="0"/>
              <a:t> O paciente pode não ter uma doença muscular prévia ou agravar o quadro de MG.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Patogenia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Síndrome de Lambert-Eaton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07704" y="1828800"/>
            <a:ext cx="6593359" cy="4343400"/>
          </a:xfrm>
        </p:spPr>
        <p:txBody>
          <a:bodyPr/>
          <a:lstStyle/>
          <a:p>
            <a:pPr algn="just"/>
            <a:r>
              <a:rPr lang="pt-BR" dirty="0" smtClean="0"/>
              <a:t> Doença </a:t>
            </a:r>
            <a:r>
              <a:rPr lang="pt-BR" dirty="0" err="1" smtClean="0"/>
              <a:t>autoimune</a:t>
            </a:r>
            <a:r>
              <a:rPr lang="pt-BR" dirty="0" smtClean="0"/>
              <a:t> na qual anticorpos patogênicos provocam uma deficiência nos canais de cálcio sensíveis á voltagem na parte terminal do nervo motor, restringindo dessa forma a entrada de cálcio quando o terminal é despolarizado pelos impulsos nervosos.</a:t>
            </a:r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Definição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700808"/>
            <a:ext cx="6521351" cy="4471392"/>
          </a:xfrm>
        </p:spPr>
        <p:txBody>
          <a:bodyPr/>
          <a:lstStyle/>
          <a:p>
            <a:pPr algn="just"/>
            <a:r>
              <a:rPr lang="pt-BR" dirty="0" smtClean="0"/>
              <a:t> Liberação inadequada de acetilcolina nos terminais nervosos tanto nicotínicos quanto muscarínicos e está relacionada a canais cálcio dependentes de voltagem anormal.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Etiopatologia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Etiopatologia</a:t>
            </a:r>
            <a:endParaRPr lang="pt-B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1628800"/>
            <a:ext cx="3960440" cy="3606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5652120" y="2466762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1- Terminal </a:t>
            </a:r>
            <a:r>
              <a:rPr lang="pt-BR" dirty="0" err="1" smtClean="0"/>
              <a:t>Pré-sinaptico</a:t>
            </a:r>
            <a:endParaRPr lang="pt-BR" dirty="0" smtClean="0"/>
          </a:p>
          <a:p>
            <a:r>
              <a:rPr lang="pt-BR" dirty="0" smtClean="0"/>
              <a:t>2- </a:t>
            </a:r>
            <a:r>
              <a:rPr lang="pt-BR" dirty="0" err="1" smtClean="0"/>
              <a:t>Sarcolema</a:t>
            </a:r>
            <a:endParaRPr lang="pt-BR" dirty="0" smtClean="0"/>
          </a:p>
          <a:p>
            <a:r>
              <a:rPr lang="pt-BR" dirty="0" smtClean="0"/>
              <a:t>3- </a:t>
            </a:r>
            <a:r>
              <a:rPr lang="pt-BR" dirty="0" err="1" smtClean="0"/>
              <a:t>Vesiculas</a:t>
            </a:r>
            <a:r>
              <a:rPr lang="pt-BR" dirty="0" smtClean="0"/>
              <a:t> </a:t>
            </a:r>
            <a:r>
              <a:rPr lang="pt-BR" dirty="0" err="1" smtClean="0"/>
              <a:t>Sinapticas</a:t>
            </a:r>
            <a:endParaRPr lang="pt-BR" dirty="0" smtClean="0"/>
          </a:p>
          <a:p>
            <a:r>
              <a:rPr lang="pt-BR" dirty="0" smtClean="0"/>
              <a:t>4- Receptores de Acetilcolina</a:t>
            </a:r>
          </a:p>
          <a:p>
            <a:r>
              <a:rPr lang="pt-BR" dirty="0" smtClean="0"/>
              <a:t>5- Mitocôndria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828800"/>
            <a:ext cx="6521351" cy="4343400"/>
          </a:xfrm>
        </p:spPr>
        <p:txBody>
          <a:bodyPr/>
          <a:lstStyle/>
          <a:p>
            <a:r>
              <a:rPr lang="pt-BR" dirty="0" smtClean="0"/>
              <a:t> Pacientes com mais de 40 anos</a:t>
            </a:r>
          </a:p>
          <a:p>
            <a:pPr algn="just"/>
            <a:r>
              <a:rPr lang="pt-BR" dirty="0" smtClean="0"/>
              <a:t> 70% dos homens e 30% das mulheres tem uma neoplasia associada (geralmente um carcinoma de pequenas células).</a:t>
            </a:r>
          </a:p>
          <a:p>
            <a:pPr algn="just"/>
            <a:r>
              <a:rPr lang="pt-BR" dirty="0" smtClean="0"/>
              <a:t> Quando não há neoplasia associada há alguma outra doença </a:t>
            </a:r>
            <a:r>
              <a:rPr lang="pt-BR" dirty="0" err="1" smtClean="0"/>
              <a:t>autoimune</a:t>
            </a:r>
            <a:r>
              <a:rPr lang="pt-BR" dirty="0" smtClean="0"/>
              <a:t>.</a:t>
            </a:r>
          </a:p>
          <a:p>
            <a:pPr algn="just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Epidemiologia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Botulismo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7072"/>
            <a:ext cx="3454159" cy="259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170545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979712" y="1828800"/>
            <a:ext cx="6521351" cy="4343400"/>
          </a:xfrm>
        </p:spPr>
        <p:txBody>
          <a:bodyPr/>
          <a:lstStyle/>
          <a:p>
            <a:pPr algn="just"/>
            <a:r>
              <a:rPr lang="pt-BR" dirty="0" smtClean="0"/>
              <a:t>É uma doença em que há paralisia praticamente total da transmissão colinérgica </a:t>
            </a:r>
            <a:r>
              <a:rPr lang="pt-BR" dirty="0" err="1" smtClean="0"/>
              <a:t>muscarínica</a:t>
            </a:r>
            <a:r>
              <a:rPr lang="pt-BR" dirty="0" smtClean="0"/>
              <a:t> e nicotínica, causada pela ação da toxina botulínica (</a:t>
            </a:r>
            <a:r>
              <a:rPr lang="pt-BR" i="1" dirty="0" smtClean="0"/>
              <a:t>Clostridium botulinum</a:t>
            </a:r>
            <a:r>
              <a:rPr lang="pt-BR" dirty="0" smtClean="0"/>
              <a:t>) sobre os mecanismos pré-sinápticos para a liberação de ACh em resposta á estimulação nervosa.</a:t>
            </a:r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Definição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77072"/>
            <a:ext cx="216217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05064"/>
            <a:ext cx="20955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700808"/>
            <a:ext cx="6521351" cy="4471392"/>
          </a:xfrm>
        </p:spPr>
        <p:txBody>
          <a:bodyPr/>
          <a:lstStyle/>
          <a:p>
            <a:pPr algn="just"/>
            <a:r>
              <a:rPr lang="pt-BR" dirty="0" smtClean="0"/>
              <a:t> A toxina causa a destruição das ramificações terminais das terminações nervosas colinérgicas, que requerem meses para se regenerar e remodelar após uma única exposição.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Etiopatogenia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24944"/>
            <a:ext cx="5040560" cy="3229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700808"/>
            <a:ext cx="6521351" cy="4471392"/>
          </a:xfrm>
        </p:spPr>
        <p:txBody>
          <a:bodyPr/>
          <a:lstStyle/>
          <a:p>
            <a:pPr algn="just"/>
            <a:r>
              <a:rPr lang="pt-BR" dirty="0" smtClean="0"/>
              <a:t> Quando os pacientes sobrevivem e chegam ao hospital, os sintomas incluem boca e garganta secas e inflamadas, vista turva, diplopia, náuseas e vômitos. </a:t>
            </a:r>
          </a:p>
          <a:p>
            <a:pPr algn="just"/>
            <a:r>
              <a:rPr lang="pt-BR" dirty="0" smtClean="0"/>
              <a:t>Os sinais incluem hipoidrose, oftalmoplegia externa total e paralisia simétrica da face, orofaringe, extremidades e músculos respiratórios.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Manifestação Clínica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bb_dec06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628800"/>
            <a:ext cx="3541286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Etiopatologia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907704" y="1772816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 São produzidos auto anticorpos que se ligam ao receptor de acetilcolina (</a:t>
            </a:r>
            <a:r>
              <a:rPr lang="pt-BR" dirty="0" err="1" smtClean="0">
                <a:solidFill>
                  <a:schemeClr val="bg2">
                    <a:lumMod val="50000"/>
                  </a:schemeClr>
                </a:solidFill>
              </a:rPr>
              <a:t>RACh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). </a:t>
            </a:r>
          </a:p>
          <a:p>
            <a:pPr algn="just"/>
            <a:endParaRPr lang="pt-BR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 O potencial da placa motora não atinge o limiar- Não ocorre o estimulo para contração muscular.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5050" y="2204864"/>
            <a:ext cx="4926013" cy="4343400"/>
          </a:xfrm>
        </p:spPr>
        <p:txBody>
          <a:bodyPr/>
          <a:lstStyle/>
          <a:p>
            <a:pPr algn="just"/>
            <a:r>
              <a:rPr lang="pt-BR" dirty="0" smtClean="0"/>
              <a:t>Em crianças e adolescentes podem ser considerados como sendo de síndrome de Guillain-Barré, MG ou difteria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1828800" y="2133600"/>
            <a:ext cx="1663080" cy="2591544"/>
          </a:xfrm>
        </p:spPr>
        <p:txBody>
          <a:bodyPr>
            <a:normAutofit/>
          </a:bodyPr>
          <a:lstStyle/>
          <a:p>
            <a:pPr algn="ctr"/>
            <a:r>
              <a:rPr lang="pt-BR" sz="2000" dirty="0" smtClean="0"/>
              <a:t>A suspeita diagnóstica é imediata quando os casos ocorrem em grupos</a:t>
            </a:r>
            <a:endParaRPr lang="pt-BR" sz="20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Diagnostico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56992"/>
            <a:ext cx="2762974" cy="2841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terapia específica inclui a antitoxina e cloridrato de guanidina (promove a liberação do transmissor pelas terminações nervosas resíduas poupadas).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2123728" y="2133600"/>
            <a:ext cx="1371600" cy="3886200"/>
          </a:xfrm>
        </p:spPr>
        <p:txBody>
          <a:bodyPr/>
          <a:lstStyle/>
          <a:p>
            <a:r>
              <a:rPr lang="pt-BR" dirty="0" smtClean="0"/>
              <a:t>Os pacientes devem ser tratados em unidades de tratamento intensivo para o atendimento respiratório.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Tratamento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75856" y="1484784"/>
            <a:ext cx="22156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Fim!</a:t>
            </a:r>
            <a:endParaRPr lang="pt-BR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36912"/>
            <a:ext cx="2232248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700808"/>
            <a:ext cx="6521351" cy="4471392"/>
          </a:xfrm>
        </p:spPr>
        <p:txBody>
          <a:bodyPr/>
          <a:lstStyle/>
          <a:p>
            <a:pPr lvl="0"/>
            <a:r>
              <a:rPr lang="pt-BR" dirty="0" smtClean="0"/>
              <a:t> Ptose palpebral uni ou bilateral</a:t>
            </a:r>
          </a:p>
          <a:p>
            <a:pPr lvl="0"/>
            <a:r>
              <a:rPr lang="pt-BR" dirty="0" smtClean="0"/>
              <a:t>Diplopia</a:t>
            </a:r>
          </a:p>
          <a:p>
            <a:pPr lvl="0"/>
            <a:r>
              <a:rPr lang="pt-BR" dirty="0" smtClean="0"/>
              <a:t>Estrabismo</a:t>
            </a:r>
          </a:p>
          <a:p>
            <a:pPr lvl="0"/>
            <a:r>
              <a:rPr lang="pt-BR" dirty="0" err="1" smtClean="0"/>
              <a:t>Disfonia</a:t>
            </a:r>
            <a:endParaRPr lang="pt-BR" dirty="0" smtClean="0"/>
          </a:p>
          <a:p>
            <a:pPr lvl="0"/>
            <a:r>
              <a:rPr lang="pt-BR" dirty="0" err="1" smtClean="0"/>
              <a:t>Disfagia</a:t>
            </a:r>
            <a:endParaRPr lang="pt-BR" dirty="0" smtClean="0"/>
          </a:p>
          <a:p>
            <a:pPr lvl="0"/>
            <a:r>
              <a:rPr lang="pt-BR" dirty="0" smtClean="0"/>
              <a:t>Dificuldade na mastigação</a:t>
            </a:r>
          </a:p>
          <a:p>
            <a:pPr lvl="0"/>
            <a:r>
              <a:rPr lang="pt-BR" dirty="0" smtClean="0"/>
              <a:t>Queda da cabeça pra frente</a:t>
            </a:r>
          </a:p>
          <a:p>
            <a:pPr lvl="0"/>
            <a:r>
              <a:rPr lang="pt-BR" dirty="0" smtClean="0"/>
              <a:t>Fraqueza dos membros inferiores e superiores</a:t>
            </a:r>
          </a:p>
          <a:p>
            <a:pPr lvl="0"/>
            <a:r>
              <a:rPr lang="pt-BR" dirty="0" smtClean="0"/>
              <a:t>Fraqueza dos músculos respiratórios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Manifestações Clínicas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04864"/>
            <a:ext cx="1346350" cy="1578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852936"/>
            <a:ext cx="1428763" cy="2160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700808"/>
            <a:ext cx="2491102" cy="1083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772816"/>
            <a:ext cx="6521351" cy="4399384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Fatores que agravam a fraqueza muscular: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 Exercício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 Infecções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 Alterações Emocionais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 Antibióticos- Sulfas e tetraciclinas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 Analgésicos-  morfina, </a:t>
            </a:r>
            <a:r>
              <a:rPr lang="pt-BR" dirty="0" err="1" smtClean="0"/>
              <a:t>dipirona</a:t>
            </a:r>
            <a:r>
              <a:rPr lang="pt-BR" dirty="0" smtClean="0"/>
              <a:t> </a:t>
            </a:r>
            <a:r>
              <a:rPr lang="pt-BR" b="1" dirty="0" err="1" smtClean="0"/>
              <a:t>magnésica</a:t>
            </a:r>
            <a:r>
              <a:rPr lang="pt-BR" b="1" dirty="0" smtClean="0"/>
              <a:t> </a:t>
            </a:r>
            <a:r>
              <a:rPr lang="pt-BR" dirty="0" smtClean="0"/>
              <a:t>e lidocaína. </a:t>
            </a:r>
            <a:endParaRPr lang="pt-BR" b="1" dirty="0" smtClean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Manifestações Clínicas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07704" y="494116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</a:rPr>
              <a:t>A Miastenia </a:t>
            </a:r>
            <a:r>
              <a:rPr lang="pt-BR" dirty="0" err="1" smtClean="0">
                <a:solidFill>
                  <a:schemeClr val="accent1"/>
                </a:solidFill>
              </a:rPr>
              <a:t>Gravis</a:t>
            </a:r>
            <a:r>
              <a:rPr lang="pt-BR" dirty="0" smtClean="0">
                <a:solidFill>
                  <a:schemeClr val="accent1"/>
                </a:solidFill>
              </a:rPr>
              <a:t> só acomete os músculos voluntários!</a:t>
            </a:r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828800"/>
            <a:ext cx="6521351" cy="4343400"/>
          </a:xfrm>
        </p:spPr>
        <p:txBody>
          <a:bodyPr/>
          <a:lstStyle/>
          <a:p>
            <a:pPr algn="just"/>
            <a:r>
              <a:rPr lang="pt-BR" dirty="0" smtClean="0"/>
              <a:t> Paciente com insuficiência respiratória</a:t>
            </a:r>
          </a:p>
          <a:p>
            <a:pPr algn="just"/>
            <a:r>
              <a:rPr lang="pt-BR" dirty="0" smtClean="0"/>
              <a:t> Causas: evolução natural da doença, infecções respiratórias, sedativos e aspiração.</a:t>
            </a:r>
          </a:p>
          <a:p>
            <a:pPr algn="just"/>
            <a:r>
              <a:rPr lang="pt-BR" dirty="0" smtClean="0"/>
              <a:t> Clínica: Respiração Paradoxal, </a:t>
            </a:r>
            <a:r>
              <a:rPr lang="pt-BR" dirty="0" err="1" smtClean="0"/>
              <a:t>hipóxia</a:t>
            </a:r>
            <a:r>
              <a:rPr lang="pt-BR" dirty="0" smtClean="0"/>
              <a:t>, sintomas adrenérgicos, confusão, ansiedade, taquicardia, </a:t>
            </a:r>
            <a:r>
              <a:rPr lang="pt-BR" dirty="0" err="1" smtClean="0"/>
              <a:t>taquipnéia</a:t>
            </a:r>
            <a:r>
              <a:rPr lang="pt-BR" dirty="0" smtClean="0"/>
              <a:t>, cefaléia, cianose central e coma.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Crise </a:t>
            </a:r>
            <a:r>
              <a:rPr lang="pt-BR" dirty="0" err="1" smtClean="0"/>
              <a:t>Miastênica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772816"/>
            <a:ext cx="6521351" cy="4399384"/>
          </a:xfrm>
        </p:spPr>
        <p:txBody>
          <a:bodyPr/>
          <a:lstStyle/>
          <a:p>
            <a:pPr>
              <a:buNone/>
            </a:pPr>
            <a:r>
              <a:rPr lang="pt-BR" sz="2200" dirty="0" err="1" smtClean="0"/>
              <a:t>Anamnese</a:t>
            </a:r>
            <a:r>
              <a:rPr lang="pt-BR" dirty="0" smtClean="0"/>
              <a:t>: </a:t>
            </a:r>
            <a:r>
              <a:rPr lang="pt-BR" i="1" dirty="0" smtClean="0"/>
              <a:t>Queixas do paciente</a:t>
            </a:r>
            <a:endParaRPr lang="pt-BR" i="1" dirty="0" smtClean="0"/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 Diplopia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 Ptose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 Fraqueza muscular de distribuição </a:t>
            </a:r>
            <a:r>
              <a:rPr lang="pt-BR" dirty="0" err="1" smtClean="0"/>
              <a:t>carcterística</a:t>
            </a:r>
            <a:r>
              <a:rPr lang="pt-BR" dirty="0" smtClean="0"/>
              <a:t> e </a:t>
            </a:r>
            <a:r>
              <a:rPr lang="pt-BR" b="1" dirty="0" smtClean="0"/>
              <a:t>progressiva</a:t>
            </a:r>
            <a:r>
              <a:rPr lang="pt-BR" dirty="0" smtClean="0"/>
              <a:t>. Melhora com o repouso e </a:t>
            </a:r>
            <a:r>
              <a:rPr lang="pt-BR" b="1" dirty="0" smtClean="0"/>
              <a:t>piora com o exercício</a:t>
            </a:r>
            <a:r>
              <a:rPr lang="pt-BR" dirty="0" smtClean="0"/>
              <a:t>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Diagnóstico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Diagnóstico</a:t>
            </a:r>
            <a:endParaRPr lang="pt-BR" dirty="0"/>
          </a:p>
        </p:txBody>
      </p:sp>
      <p:sp>
        <p:nvSpPr>
          <p:cNvPr id="6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828800"/>
            <a:ext cx="6521351" cy="4343400"/>
          </a:xfrm>
        </p:spPr>
        <p:txBody>
          <a:bodyPr/>
          <a:lstStyle/>
          <a:p>
            <a:pPr>
              <a:buNone/>
            </a:pPr>
            <a:r>
              <a:rPr lang="pt-BR" sz="2200" dirty="0" smtClean="0"/>
              <a:t>Exame Físico</a:t>
            </a:r>
            <a:r>
              <a:rPr lang="pt-BR" dirty="0" smtClean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 Inspeção – Fácies </a:t>
            </a:r>
            <a:r>
              <a:rPr lang="pt-BR" dirty="0" err="1" smtClean="0"/>
              <a:t>Miastênica</a:t>
            </a:r>
            <a:endParaRPr lang="pt-BR" dirty="0" smtClean="0"/>
          </a:p>
        </p:txBody>
      </p:sp>
      <p:pic>
        <p:nvPicPr>
          <p:cNvPr id="3075" name="Picture 3" descr="C:\Users\GRAÇA DE FATIMA\Desktop\Miastenia Gravis\slee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4307">
            <a:off x="6270575" y="2780928"/>
            <a:ext cx="2088232" cy="3281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096" y="2924944"/>
            <a:ext cx="3647024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inity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nfinity">
      <a:fillStyleLst>
        <a:solidFill>
          <a:schemeClr val="phClr">
            <a:shade val="95000"/>
            <a:satMod val="115000"/>
          </a:schemeClr>
        </a:solidFill>
        <a:gradFill rotWithShape="1">
          <a:gsLst>
            <a:gs pos="0">
              <a:schemeClr val="phClr">
                <a:tint val="90000"/>
                <a:alpha val="50000"/>
                <a:satMod val="150000"/>
              </a:schemeClr>
            </a:gs>
            <a:gs pos="35000">
              <a:schemeClr val="phClr">
                <a:tint val="100000"/>
                <a:alpha val="80000"/>
                <a:satMod val="130000"/>
              </a:schemeClr>
            </a:gs>
            <a:gs pos="100000">
              <a:schemeClr val="phClr">
                <a:tint val="100000"/>
                <a:shade val="90000"/>
                <a:alpha val="95000"/>
                <a:satMod val="11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1000"/>
                <a:alpha val="90000"/>
                <a:satMod val="130000"/>
              </a:schemeClr>
            </a:gs>
            <a:gs pos="50000">
              <a:schemeClr val="phClr">
                <a:shade val="93000"/>
                <a:alpha val="70000"/>
                <a:satMod val="130000"/>
              </a:schemeClr>
            </a:gs>
            <a:gs pos="75000">
              <a:schemeClr val="phClr">
                <a:shade val="94000"/>
                <a:alpha val="50000"/>
                <a:satMod val="135000"/>
              </a:schemeClr>
            </a:gs>
            <a:gs pos="100000">
              <a:schemeClr val="phClr">
                <a:shade val="94000"/>
                <a:alpha val="50000"/>
                <a:satMod val="135000"/>
              </a:schemeClr>
            </a:gs>
          </a:gsLst>
          <a:lin ang="0" scaled="0"/>
        </a:gradFill>
      </a:fillStyleLst>
      <a:lnStyleLst>
        <a:ln w="19050" cap="flat" cmpd="sng" algn="ctr">
          <a:solidFill>
            <a:schemeClr val="phClr">
              <a:shade val="95000"/>
            </a:schemeClr>
          </a:solidFill>
          <a:prstDash val="solid"/>
        </a:ln>
        <a:ln w="31750" cap="flat" cmpd="sng" algn="ctr">
          <a:solidFill>
            <a:schemeClr val="phClr">
              <a:shade val="95000"/>
              <a:satMod val="110000"/>
            </a:schemeClr>
          </a:solidFill>
          <a:prstDash val="solid"/>
        </a:ln>
        <a:ln w="57150" cap="flat" cmpd="dbl" algn="ctr">
          <a:solidFill>
            <a:schemeClr val="phClr">
              <a:shade val="95000"/>
              <a:satMod val="130000"/>
            </a:schemeClr>
          </a:solidFill>
          <a:prstDash val="solid"/>
        </a:ln>
      </a:lnStyleLst>
      <a:effectStyleLst>
        <a:effectStyle>
          <a:effectLst>
            <a:outerShdw blurRad="63500" dist="25400" dir="5400000" sx="101000" sy="101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dir="5400000" sx="101000" sy="101000" algn="ctr" rotWithShape="0">
              <a:srgbClr val="000000">
                <a:alpha val="50000"/>
              </a:srgbClr>
            </a:outerShdw>
            <a:reflection blurRad="12700" stA="26000" endPos="15000" dist="19050" dir="5400000" sy="-100000" rotWithShape="0"/>
          </a:effectLst>
        </a:effectStyle>
        <a:effectStyle>
          <a:effectLst>
            <a:innerShdw blurRad="101600" dist="12700">
              <a:srgbClr val="000000">
                <a:alpha val="35000"/>
              </a:srgbClr>
            </a:innerShdw>
            <a:reflection blurRad="12700" stA="26000" endPos="25000" dist="1905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381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250000"/>
              </a:schemeClr>
            </a:gs>
            <a:gs pos="40000">
              <a:schemeClr val="phClr">
                <a:tint val="90000"/>
                <a:shade val="80000"/>
                <a:satMod val="200000"/>
              </a:schemeClr>
            </a:gs>
            <a:gs pos="100000">
              <a:schemeClr val="phClr">
                <a:shade val="20000"/>
                <a:satMod val="17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Infinity</Template>
  <TotalTime>423</TotalTime>
  <Words>1147</Words>
  <Application>Microsoft Office PowerPoint</Application>
  <PresentationFormat>Apresentação na tela (4:3)</PresentationFormat>
  <Paragraphs>159</Paragraphs>
  <Slides>42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Infinity</vt:lpstr>
      <vt:lpstr>Miastenia Gravis</vt:lpstr>
      <vt:lpstr>Definição</vt:lpstr>
      <vt:lpstr>Epidemiologia</vt:lpstr>
      <vt:lpstr>Etiopatologia</vt:lpstr>
      <vt:lpstr>Manifestações Clínicas</vt:lpstr>
      <vt:lpstr>Manifestações Clínicas</vt:lpstr>
      <vt:lpstr>Crise Miastênica</vt:lpstr>
      <vt:lpstr>Diagnóstico</vt:lpstr>
      <vt:lpstr>Diagnóstico</vt:lpstr>
      <vt:lpstr>Diagnóstico</vt:lpstr>
      <vt:lpstr>Diagnóstico</vt:lpstr>
      <vt:lpstr>Diagnóstico</vt:lpstr>
      <vt:lpstr>Diagnóstico</vt:lpstr>
      <vt:lpstr>Diagnóstico</vt:lpstr>
      <vt:lpstr>Diagnóstico</vt:lpstr>
      <vt:lpstr>Diagnóstico</vt:lpstr>
      <vt:lpstr>Diagnóstico</vt:lpstr>
      <vt:lpstr>Diagnóstico</vt:lpstr>
      <vt:lpstr>Tratamento</vt:lpstr>
      <vt:lpstr>Tratamento</vt:lpstr>
      <vt:lpstr>Tratamento</vt:lpstr>
      <vt:lpstr>Tratamento</vt:lpstr>
      <vt:lpstr>Tratamento</vt:lpstr>
      <vt:lpstr>Relato de Caso</vt:lpstr>
      <vt:lpstr>Diagnóstico</vt:lpstr>
      <vt:lpstr>Tratamento</vt:lpstr>
      <vt:lpstr>Pós-operatório</vt:lpstr>
      <vt:lpstr>Diagnóstico Diferencial</vt:lpstr>
      <vt:lpstr>Miastenia Induzida por Fármacos</vt:lpstr>
      <vt:lpstr>Patogenia</vt:lpstr>
      <vt:lpstr>Síndrome de Lambert-Eaton</vt:lpstr>
      <vt:lpstr>Definição</vt:lpstr>
      <vt:lpstr>Etiopatologia</vt:lpstr>
      <vt:lpstr>Etiopatologia</vt:lpstr>
      <vt:lpstr>Epidemiologia</vt:lpstr>
      <vt:lpstr>Botulismo</vt:lpstr>
      <vt:lpstr>Definição</vt:lpstr>
      <vt:lpstr>Etiopatogenia</vt:lpstr>
      <vt:lpstr>Manifestação Clínica</vt:lpstr>
      <vt:lpstr>Diagnostico</vt:lpstr>
      <vt:lpstr>Tratamento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Miastenia Gravis</dc:title>
  <dc:creator>GRAÇA DE FATIMA</dc:creator>
  <cp:lastModifiedBy>GRAÇA DE FATIMA</cp:lastModifiedBy>
  <cp:revision>23</cp:revision>
  <dcterms:created xsi:type="dcterms:W3CDTF">2010-10-15T15:17:03Z</dcterms:created>
  <dcterms:modified xsi:type="dcterms:W3CDTF">2010-10-20T18:04:05Z</dcterms:modified>
</cp:coreProperties>
</file>